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341" r:id="rId2"/>
    <p:sldId id="303" r:id="rId3"/>
    <p:sldId id="262" r:id="rId4"/>
    <p:sldId id="264" r:id="rId5"/>
    <p:sldId id="265" r:id="rId6"/>
    <p:sldId id="289" r:id="rId7"/>
    <p:sldId id="267" r:id="rId8"/>
    <p:sldId id="268" r:id="rId9"/>
    <p:sldId id="285" r:id="rId10"/>
    <p:sldId id="269" r:id="rId11"/>
    <p:sldId id="270" r:id="rId12"/>
    <p:sldId id="273" r:id="rId13"/>
    <p:sldId id="299" r:id="rId14"/>
    <p:sldId id="339" r:id="rId15"/>
    <p:sldId id="337" r:id="rId16"/>
    <p:sldId id="274" r:id="rId17"/>
    <p:sldId id="343" r:id="rId18"/>
    <p:sldId id="281" r:id="rId19"/>
    <p:sldId id="338" r:id="rId20"/>
    <p:sldId id="296" r:id="rId21"/>
    <p:sldId id="282" r:id="rId22"/>
    <p:sldId id="342" r:id="rId23"/>
    <p:sldId id="374" r:id="rId24"/>
    <p:sldId id="360" r:id="rId25"/>
    <p:sldId id="361" r:id="rId26"/>
    <p:sldId id="367" r:id="rId27"/>
    <p:sldId id="331" r:id="rId28"/>
    <p:sldId id="362" r:id="rId29"/>
    <p:sldId id="363" r:id="rId30"/>
    <p:sldId id="364" r:id="rId31"/>
    <p:sldId id="365" r:id="rId32"/>
    <p:sldId id="369" r:id="rId33"/>
    <p:sldId id="371" r:id="rId34"/>
    <p:sldId id="275" r:id="rId35"/>
    <p:sldId id="372" r:id="rId36"/>
    <p:sldId id="291" r:id="rId37"/>
  </p:sldIdLst>
  <p:sldSz cx="9144000" cy="6858000" type="screen4x3"/>
  <p:notesSz cx="6858000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FFFE"/>
    <a:srgbClr val="1FF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56" autoAdjust="0"/>
    <p:restoredTop sz="94682" autoAdjust="0"/>
  </p:normalViewPr>
  <p:slideViewPr>
    <p:cSldViewPr>
      <p:cViewPr varScale="1">
        <p:scale>
          <a:sx n="93" d="100"/>
          <a:sy n="93" d="100"/>
        </p:scale>
        <p:origin x="1157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2"/>
      <c:rotY val="20"/>
      <c:depthPercent val="2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5756823821340724E-2"/>
          <c:y val="2.6066350710900594E-2"/>
          <c:w val="0.74565756823821361"/>
          <c:h val="0.850710900473933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6772744982066916E-3"/>
                  <c:y val="-6.2053296396772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F0-403A-A5EB-CFA13CF53AC0}"/>
                </c:ext>
              </c:extLst>
            </c:dLbl>
            <c:dLbl>
              <c:idx val="1"/>
              <c:layout>
                <c:manualLayout>
                  <c:x val="4.5268198916429414E-3"/>
                  <c:y val="-6.4886528484437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F0-403A-A5EB-CFA13CF53AC0}"/>
                </c:ext>
              </c:extLst>
            </c:dLbl>
            <c:dLbl>
              <c:idx val="2"/>
              <c:layout>
                <c:manualLayout>
                  <c:x val="-1.0502429308468699E-4"/>
                  <c:y val="-6.0603899312364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F0-403A-A5EB-CFA13CF53AC0}"/>
                </c:ext>
              </c:extLst>
            </c:dLbl>
            <c:dLbl>
              <c:idx val="3"/>
              <c:layout>
                <c:manualLayout>
                  <c:x val="2.2578031401594237E-4"/>
                  <c:y val="-5.6445786959904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F0-403A-A5EB-CFA13CF53AC0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0-4mth</c:v>
                </c:pt>
                <c:pt idx="1">
                  <c:v>4-8mth</c:v>
                </c:pt>
                <c:pt idx="2">
                  <c:v>8-12mth</c:v>
                </c:pt>
                <c:pt idx="3">
                  <c:v>Total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203</c:v>
                </c:pt>
                <c:pt idx="1">
                  <c:v>151</c:v>
                </c:pt>
                <c:pt idx="2">
                  <c:v>156</c:v>
                </c:pt>
                <c:pt idx="3">
                  <c:v>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F0-403A-A5EB-CFA13CF53AC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Intervention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FF00"/>
              </a:solidFill>
              <a:prstDash val="solid"/>
            </a:ln>
          </c:spPr>
          <c:invertIfNegative val="1"/>
          <c:dLbls>
            <c:dLbl>
              <c:idx val="0"/>
              <c:layout>
                <c:manualLayout>
                  <c:x val="3.2110711549492431E-2"/>
                  <c:y val="-6.4191995797753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F0-403A-A5EB-CFA13CF53AC0}"/>
                </c:ext>
              </c:extLst>
            </c:dLbl>
            <c:dLbl>
              <c:idx val="1"/>
              <c:layout>
                <c:manualLayout>
                  <c:x val="2.8719562153846748E-2"/>
                  <c:y val="-5.0178906055514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F0-403A-A5EB-CFA13CF53AC0}"/>
                </c:ext>
              </c:extLst>
            </c:dLbl>
            <c:dLbl>
              <c:idx val="2"/>
              <c:layout>
                <c:manualLayout>
                  <c:x val="3.2772451128193082E-2"/>
                  <c:y val="-6.03660739464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F0-403A-A5EB-CFA13CF53AC0}"/>
                </c:ext>
              </c:extLst>
            </c:dLbl>
            <c:dLbl>
              <c:idx val="3"/>
              <c:layout>
                <c:manualLayout>
                  <c:x val="4.9651460968739423E-2"/>
                  <c:y val="-6.2596135359947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F0-403A-A5EB-CFA13CF53AC0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0-4mth</c:v>
                </c:pt>
                <c:pt idx="1">
                  <c:v>4-8mth</c:v>
                </c:pt>
                <c:pt idx="2">
                  <c:v>8-12mth</c:v>
                </c:pt>
                <c:pt idx="3">
                  <c:v>Total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50</c:v>
                </c:pt>
                <c:pt idx="1">
                  <c:v>73</c:v>
                </c:pt>
                <c:pt idx="2">
                  <c:v>60</c:v>
                </c:pt>
                <c:pt idx="3">
                  <c:v>183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>
                    <a:solidFill>
                      <a:srgbClr val="00FF00"/>
                    </a:solidFill>
                    <a:prstDash val="solid"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9-BAF0-403A-A5EB-CFA13CF53AC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0-4mth</c:v>
                </c:pt>
                <c:pt idx="1">
                  <c:v>4-8mth</c:v>
                </c:pt>
                <c:pt idx="2">
                  <c:v>8-12mth</c:v>
                </c:pt>
                <c:pt idx="3">
                  <c:v>Total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A-BAF0-403A-A5EB-CFA13CF53A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58181632"/>
        <c:axId val="158662656"/>
        <c:axId val="0"/>
      </c:bar3DChart>
      <c:catAx>
        <c:axId val="15818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586626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8662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581816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1141439205955335"/>
          <c:y val="0.42180094786730193"/>
          <c:w val="0.17493796526054592"/>
          <c:h val="0.144549763033175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7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Intervention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08-4FF3-A82A-635DFBCCAD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Intervention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19.899999999999999</c:v>
                </c:pt>
                <c:pt idx="1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08-4FF3-A82A-635DFBCCA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113152"/>
        <c:axId val="159833088"/>
      </c:barChart>
      <c:catAx>
        <c:axId val="94113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9833088"/>
        <c:crosses val="autoZero"/>
        <c:auto val="1"/>
        <c:lblAlgn val="ctr"/>
        <c:lblOffset val="100"/>
        <c:noMultiLvlLbl val="0"/>
      </c:catAx>
      <c:valAx>
        <c:axId val="159833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1131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5682382133995071E-2"/>
          <c:y val="4.7393364928910685E-2"/>
          <c:w val="0.60049627791563276"/>
          <c:h val="0.74170616113744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Falls*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Intervention (n=159)</c:v>
                </c:pt>
                <c:pt idx="1">
                  <c:v>Control (n=154)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387</c:v>
                </c:pt>
                <c:pt idx="1">
                  <c:v>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4-4C95-9858-6036B42BADC6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Fallers (No)</c:v>
                </c:pt>
              </c:strCache>
            </c:strRef>
          </c:tx>
          <c:spPr>
            <a:solidFill>
              <a:schemeClr val="folHlink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Intervention (n=159)</c:v>
                </c:pt>
                <c:pt idx="1">
                  <c:v>Control (n=154)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94</c:v>
                </c:pt>
                <c:pt idx="1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54-4C95-9858-6036B42BADC6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Fallers (%)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Intervention (n=159)</c:v>
                </c:pt>
                <c:pt idx="1">
                  <c:v>Control (n=154)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65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54-4C95-9858-6036B42BADC6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Hospital Bed Days</c:v>
                </c:pt>
              </c:strCache>
            </c:strRef>
          </c:tx>
          <c:spPr>
            <a:solidFill>
              <a:schemeClr val="hlink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Intervention (n=159)</c:v>
                </c:pt>
                <c:pt idx="1">
                  <c:v>Control (n=154)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131</c:v>
                </c:pt>
                <c:pt idx="1">
                  <c:v>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54-4C95-9858-6036B42BA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94213632"/>
        <c:axId val="94215168"/>
        <c:axId val="0"/>
      </c:bar3DChart>
      <c:catAx>
        <c:axId val="9421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215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4215168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2136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982630272952872"/>
          <c:y val="0.33412322274881739"/>
          <c:w val="0.30521091811414647"/>
          <c:h val="0.33412322274881739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128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236" y="0"/>
            <a:ext cx="2972128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66146-2DA4-4894-8C34-5A2F2484089E}" type="datetimeFigureOut">
              <a:rPr lang="en-GB" smtClean="0"/>
              <a:pPr/>
              <a:t>25/11/2020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9344"/>
            <a:ext cx="2972128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236" y="9379344"/>
            <a:ext cx="2972128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FE8E6-E03C-4076-81BA-9DACDA29CF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BD75E-56D9-4515-9DEA-495C8BE74283}" type="datetimeFigureOut">
              <a:rPr lang="en-GB" smtClean="0"/>
              <a:pPr/>
              <a:t>25/11/2020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690270"/>
            <a:ext cx="548640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8823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9378823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A2182-1817-449F-949A-6F9BBE77C4D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155D8-9595-4E30-835C-3AA9AD5D94B2}" type="slidenum">
              <a:rPr lang="en-GB"/>
              <a:pPr/>
              <a:t>8</a:t>
            </a:fld>
            <a:endParaRPr lang="en-GB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1" y="4693700"/>
            <a:ext cx="5029200" cy="4157127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860425"/>
            <a:ext cx="4618038" cy="3462338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07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101CA-3ED7-4D2B-A562-4C3799E8C85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855663"/>
            <a:ext cx="4616450" cy="346233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14" y="4706404"/>
            <a:ext cx="5028775" cy="4463364"/>
          </a:xfrm>
          <a:noFill/>
          <a:ln w="9525"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561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07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101CA-3ED7-4D2B-A562-4C3799E8C85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850900"/>
            <a:ext cx="4591050" cy="34432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731" y="4680814"/>
            <a:ext cx="5073402" cy="4439095"/>
          </a:xfrm>
          <a:noFill/>
          <a:ln w="9525"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53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11/25/2020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DRIVING IMPROVEMENT THROUGH NATIONAL GUIDANCE, NATIONAL &amp; LOCAL AUDIT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Cameron Swift, King’s College School of Medicine, London</a:t>
            </a: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(2) EVIDENCE: FALLS IN INPATIENTS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/>
              <a:t>Highest risk category</a:t>
            </a:r>
          </a:p>
          <a:p>
            <a:r>
              <a:rPr lang="en-GB" b="1" dirty="0"/>
              <a:t>Heterogeneous studies and settings (e.g. acute. non-acute, mixed)</a:t>
            </a:r>
          </a:p>
          <a:p>
            <a:r>
              <a:rPr lang="en-GB" b="1" dirty="0"/>
              <a:t>Inconsistent or negative findings with single factor  or non-tailored interventions</a:t>
            </a:r>
          </a:p>
          <a:p>
            <a:r>
              <a:rPr lang="en-GB" b="1" dirty="0"/>
              <a:t>Risk factor prediction tools insufficiently sensitive or specific</a:t>
            </a:r>
          </a:p>
          <a:p>
            <a:r>
              <a:rPr lang="en-GB" b="1" dirty="0"/>
              <a:t>More research needed</a:t>
            </a:r>
          </a:p>
          <a:p>
            <a:r>
              <a:rPr lang="en-GB" b="1" dirty="0"/>
              <a:t>Some moderate/low evidence for multifactorial assessment and intervention strategies</a:t>
            </a:r>
          </a:p>
          <a:p>
            <a:endParaRPr lang="en-GB" b="1" dirty="0"/>
          </a:p>
        </p:txBody>
      </p:sp>
    </p:spTree>
  </p:cSld>
  <p:clrMapOvr>
    <a:masterClrMapping/>
  </p:clrMapOvr>
  <p:transition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b="1" dirty="0">
                <a:solidFill>
                  <a:srgbClr val="0070C0"/>
                </a:solidFill>
              </a:rPr>
              <a:t>(2) EVIDENCE - POSITIVE: Effect of targeted risk factor reduction programme on inpatient falls </a:t>
            </a:r>
            <a:r>
              <a:rPr lang="en-GB" sz="2000" b="1" dirty="0">
                <a:solidFill>
                  <a:srgbClr val="0070C0"/>
                </a:solidFill>
              </a:rPr>
              <a:t>(per thousand occupied bed days)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i="1" dirty="0">
                <a:solidFill>
                  <a:srgbClr val="0070C0"/>
                </a:solidFill>
              </a:rPr>
              <a:t>(Healey et al, 2004)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(2) EVIDENCE:“NEGATIVE” , UNCERTAIN OR ATTENUATED INTERVENTION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Single interventions – untargeted group exercise, cognitive/behavioural, vision correction alone, Vit D (?)</a:t>
            </a:r>
            <a:endParaRPr lang="en-GB" i="1" dirty="0"/>
          </a:p>
          <a:p>
            <a:r>
              <a:rPr lang="en-GB" b="1" dirty="0"/>
              <a:t>Focus on cognitive impairment (A&amp;E /Care home) </a:t>
            </a:r>
            <a:r>
              <a:rPr lang="en-GB" sz="1800" b="1" dirty="0"/>
              <a:t>(e.g. Shaw et al, 2003, Whitney et al, 2017)</a:t>
            </a:r>
          </a:p>
          <a:p>
            <a:r>
              <a:rPr lang="en-GB" b="1" dirty="0" err="1"/>
              <a:t>Unidisciplinary</a:t>
            </a:r>
            <a:r>
              <a:rPr lang="en-GB" b="1" dirty="0"/>
              <a:t> assessment with non-linked referral </a:t>
            </a:r>
            <a:r>
              <a:rPr lang="en-GB" sz="1800" b="1" dirty="0"/>
              <a:t>(</a:t>
            </a:r>
            <a:r>
              <a:rPr lang="en-GB" sz="1800" b="1" dirty="0" err="1"/>
              <a:t>Lightbody</a:t>
            </a:r>
            <a:r>
              <a:rPr lang="en-GB" sz="1800" b="1" dirty="0"/>
              <a:t> et al, 2002;  Spice et al 2009)</a:t>
            </a:r>
          </a:p>
          <a:p>
            <a:r>
              <a:rPr lang="en-GB" b="1" dirty="0"/>
              <a:t>Risk factor prediction tools in inpatients </a:t>
            </a:r>
            <a:r>
              <a:rPr lang="en-GB" sz="1900" b="1" dirty="0"/>
              <a:t>[e.g. Barker et all (6-Pack), 2015)</a:t>
            </a:r>
          </a:p>
          <a:p>
            <a:r>
              <a:rPr lang="en-GB" b="1" dirty="0"/>
              <a:t>Assistive technology</a:t>
            </a:r>
          </a:p>
          <a:p>
            <a:endParaRPr lang="en-GB" sz="1600" b="1" dirty="0"/>
          </a:p>
        </p:txBody>
      </p:sp>
    </p:spTree>
  </p:cSld>
  <p:clrMapOvr>
    <a:masterClrMapping/>
  </p:clrMapOvr>
  <p:transition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7A397-57CA-4B2C-A774-EDB3CFED2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(2) The “6-pack” (risk prediction tool based) study </a:t>
            </a:r>
            <a:r>
              <a:rPr lang="en-GB" sz="2000" b="1" dirty="0">
                <a:solidFill>
                  <a:srgbClr val="0070C0"/>
                </a:solidFill>
              </a:rPr>
              <a:t>[Barker </a:t>
            </a:r>
            <a:r>
              <a:rPr lang="en-GB" sz="2000" b="1" cap="none" dirty="0">
                <a:solidFill>
                  <a:srgbClr val="0070C0"/>
                </a:solidFill>
              </a:rPr>
              <a:t>et al</a:t>
            </a:r>
            <a:r>
              <a:rPr lang="en-GB" sz="2000" b="1" dirty="0">
                <a:solidFill>
                  <a:srgbClr val="0070C0"/>
                </a:solidFill>
              </a:rPr>
              <a:t>; </a:t>
            </a:r>
            <a:r>
              <a:rPr lang="en-GB" sz="2000" b="1" dirty="0" err="1">
                <a:solidFill>
                  <a:srgbClr val="0070C0"/>
                </a:solidFill>
              </a:rPr>
              <a:t>bmj</a:t>
            </a:r>
            <a:r>
              <a:rPr lang="en-GB" sz="2000" b="1" dirty="0">
                <a:solidFill>
                  <a:srgbClr val="0070C0"/>
                </a:solidFill>
              </a:rPr>
              <a:t> (2016) 352;</a:t>
            </a:r>
            <a:r>
              <a:rPr lang="en-GB" sz="2000" b="1" cap="none" dirty="0">
                <a:solidFill>
                  <a:srgbClr val="0070C0"/>
                </a:solidFill>
              </a:rPr>
              <a:t>h</a:t>
            </a:r>
            <a:r>
              <a:rPr lang="en-GB" sz="2000" b="1" dirty="0">
                <a:solidFill>
                  <a:srgbClr val="0070C0"/>
                </a:solidFill>
              </a:rPr>
              <a:t>6781]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3CA9C2-09AE-4AEC-83D1-020662CC1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19" y="1484784"/>
            <a:ext cx="6960773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39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(2) Evidence – based national guidance - NICE guideline on falls (CG161)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800" b="1" dirty="0"/>
              <a:t>Case/risk identification</a:t>
            </a:r>
          </a:p>
          <a:p>
            <a:r>
              <a:rPr lang="en-GB" sz="2800" b="1" dirty="0"/>
              <a:t>Multifactorial falls risk assessment/diagnosis</a:t>
            </a:r>
          </a:p>
          <a:p>
            <a:pPr lvl="1"/>
            <a:r>
              <a:rPr lang="en-GB" sz="2600" b="1" dirty="0"/>
              <a:t>Falls history</a:t>
            </a:r>
          </a:p>
          <a:p>
            <a:pPr lvl="1"/>
            <a:r>
              <a:rPr lang="en-GB" sz="2600" b="1" dirty="0"/>
              <a:t>Assessment of:</a:t>
            </a:r>
          </a:p>
          <a:p>
            <a:pPr lvl="2"/>
            <a:r>
              <a:rPr lang="en-GB" sz="2600" b="1" dirty="0"/>
              <a:t>gait, balance and mobility, and muscle weakness</a:t>
            </a:r>
          </a:p>
          <a:p>
            <a:pPr lvl="2"/>
            <a:r>
              <a:rPr lang="en-GB" sz="2600" b="1" dirty="0"/>
              <a:t>osteoporosis risk</a:t>
            </a:r>
          </a:p>
          <a:p>
            <a:pPr lvl="2"/>
            <a:r>
              <a:rPr lang="en-GB" sz="2600" b="1" dirty="0"/>
              <a:t>perceived functional ability and fear relating to falling</a:t>
            </a:r>
          </a:p>
          <a:p>
            <a:pPr lvl="2"/>
            <a:r>
              <a:rPr lang="en-GB" sz="2600" b="1" dirty="0"/>
              <a:t>visual impairment</a:t>
            </a:r>
          </a:p>
          <a:p>
            <a:pPr lvl="2"/>
            <a:r>
              <a:rPr lang="en-GB" sz="2600" b="1" dirty="0"/>
              <a:t>cognitive impairment and neurological examination</a:t>
            </a:r>
          </a:p>
          <a:p>
            <a:pPr lvl="2"/>
            <a:r>
              <a:rPr lang="en-GB" sz="2600" b="1" dirty="0"/>
              <a:t>urinary continence</a:t>
            </a:r>
          </a:p>
          <a:p>
            <a:pPr lvl="2"/>
            <a:r>
              <a:rPr lang="en-GB" sz="2600" b="1" dirty="0"/>
              <a:t>environmental hazards</a:t>
            </a:r>
          </a:p>
          <a:p>
            <a:pPr lvl="1"/>
            <a:r>
              <a:rPr lang="en-GB" sz="2600" b="1" dirty="0"/>
              <a:t>Cardiovascular examination and medication review</a:t>
            </a:r>
          </a:p>
          <a:p>
            <a:r>
              <a:rPr lang="en-GB" sz="2800" b="1" dirty="0"/>
              <a:t>Individualised multifactorial interventions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08671180"/>
      </p:ext>
    </p:extLst>
  </p:cSld>
  <p:clrMapOvr>
    <a:masterClrMapping/>
  </p:clrMapOvr>
  <p:transition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41D76-C996-4514-9BE1-D1564916D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2400" b="1" dirty="0">
                <a:solidFill>
                  <a:srgbClr val="0070C0"/>
                </a:solidFill>
              </a:rPr>
              <a:t>(2) EVIDENCE - Exercise in older people living in the community (Cochrane Review 2019) </a:t>
            </a:r>
            <a:r>
              <a:rPr lang="en-GB" sz="1600" b="1" dirty="0">
                <a:solidFill>
                  <a:srgbClr val="0070C0"/>
                </a:solidFill>
              </a:rPr>
              <a:t>(Sherrington et al)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F84F5-36B8-4517-8150-A971BE7D3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108 RCTs with 23,407 participants living in the community in 25 countries.</a:t>
            </a:r>
          </a:p>
          <a:p>
            <a:r>
              <a:rPr lang="en-GB" sz="2400" b="1" dirty="0"/>
              <a:t>Most trials had unclear or high risk of bias</a:t>
            </a:r>
          </a:p>
          <a:p>
            <a:r>
              <a:rPr lang="en-GB" sz="2400" b="1" dirty="0"/>
              <a:t>81 trials (19,684 participants) compared exercise (all types) with control </a:t>
            </a:r>
          </a:p>
          <a:p>
            <a:r>
              <a:rPr lang="en-GB" sz="2400" b="1" dirty="0"/>
              <a:t>Exercise reduces the rate of falls by 23% and  number of people experiencing one or more falls by 15% </a:t>
            </a:r>
          </a:p>
          <a:p>
            <a:r>
              <a:rPr lang="en-GB" sz="2400" b="1" dirty="0"/>
              <a:t>Findings for other outcomes are less certain</a:t>
            </a:r>
          </a:p>
        </p:txBody>
      </p:sp>
    </p:spTree>
    <p:extLst>
      <p:ext uri="{BB962C8B-B14F-4D97-AF65-F5344CB8AC3E}">
        <p14:creationId xmlns:p14="http://schemas.microsoft.com/office/powerpoint/2010/main" val="940495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7920879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70C0"/>
                </a:solidFill>
              </a:rPr>
              <a:t>(3) IMPLEMENTATION: CG 161 GENERIC FALLS ASSESSMENT AND INTERVENTION ACTIVITY </a:t>
            </a:r>
            <a:r>
              <a:rPr lang="en-GB" sz="1800" b="1" dirty="0">
                <a:solidFill>
                  <a:srgbClr val="0070C0"/>
                </a:solidFill>
              </a:rPr>
              <a:t>(UK evidence &amp; focus)</a:t>
            </a:r>
          </a:p>
        </p:txBody>
      </p:sp>
      <p:sp>
        <p:nvSpPr>
          <p:cNvPr id="25603" name="Text Box 1027"/>
          <p:cNvSpPr txBox="1">
            <a:spLocks noChangeArrowheads="1"/>
          </p:cNvSpPr>
          <p:nvPr/>
        </p:nvSpPr>
        <p:spPr bwMode="auto">
          <a:xfrm>
            <a:off x="134938" y="1676400"/>
            <a:ext cx="3522662" cy="646331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CASE/RISK </a:t>
            </a:r>
          </a:p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IDENTIFICATION</a:t>
            </a:r>
          </a:p>
        </p:txBody>
      </p:sp>
      <p:sp>
        <p:nvSpPr>
          <p:cNvPr id="25604" name="Text Box 1028"/>
          <p:cNvSpPr txBox="1">
            <a:spLocks noChangeArrowheads="1"/>
          </p:cNvSpPr>
          <p:nvPr/>
        </p:nvSpPr>
        <p:spPr bwMode="auto">
          <a:xfrm>
            <a:off x="5621338" y="3124200"/>
            <a:ext cx="1152525" cy="2123658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MULTI-FACTORIAL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ASSESS-MENT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5" name="Text Box 1029"/>
          <p:cNvSpPr txBox="1">
            <a:spLocks noChangeArrowheads="1"/>
          </p:cNvSpPr>
          <p:nvPr/>
        </p:nvSpPr>
        <p:spPr bwMode="auto">
          <a:xfrm>
            <a:off x="5214938" y="1676400"/>
            <a:ext cx="3454400" cy="646331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NETWORKED </a:t>
            </a:r>
          </a:p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FALLS SERVICE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6" name="Text Box 1030"/>
          <p:cNvSpPr txBox="1">
            <a:spLocks noChangeArrowheads="1"/>
          </p:cNvSpPr>
          <p:nvPr/>
        </p:nvSpPr>
        <p:spPr bwMode="auto">
          <a:xfrm>
            <a:off x="7092280" y="2996952"/>
            <a:ext cx="1224136" cy="2308324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INDIVIDUAL-ISED SINGLE OR MULTI-FACTORIAL INTERVEN-TION &amp; FOLLOW-UP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7" name="Text Box 1031"/>
          <p:cNvSpPr txBox="1">
            <a:spLocks noChangeArrowheads="1"/>
          </p:cNvSpPr>
          <p:nvPr/>
        </p:nvSpPr>
        <p:spPr bwMode="auto">
          <a:xfrm>
            <a:off x="5283200" y="6096000"/>
            <a:ext cx="3386138" cy="646331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BONE HEALTH  </a:t>
            </a:r>
          </a:p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SERVICE</a:t>
            </a:r>
          </a:p>
        </p:txBody>
      </p:sp>
      <p:sp>
        <p:nvSpPr>
          <p:cNvPr id="2211848" name="AutoShape 1032"/>
          <p:cNvSpPr>
            <a:spLocks noChangeArrowheads="1"/>
          </p:cNvSpPr>
          <p:nvPr/>
        </p:nvSpPr>
        <p:spPr bwMode="auto">
          <a:xfrm>
            <a:off x="8466138" y="2286000"/>
            <a:ext cx="136525" cy="3733800"/>
          </a:xfrm>
          <a:prstGeom prst="upDownArrow">
            <a:avLst>
              <a:gd name="adj1" fmla="val 50000"/>
              <a:gd name="adj2" fmla="val 546977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11849" name="Line 1033"/>
          <p:cNvSpPr>
            <a:spLocks noChangeShapeType="1"/>
          </p:cNvSpPr>
          <p:nvPr/>
        </p:nvSpPr>
        <p:spPr bwMode="auto">
          <a:xfrm>
            <a:off x="3657600" y="3124200"/>
            <a:ext cx="1963738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5610" name="Text Box 1034"/>
          <p:cNvSpPr txBox="1">
            <a:spLocks noChangeArrowheads="1"/>
          </p:cNvSpPr>
          <p:nvPr/>
        </p:nvSpPr>
        <p:spPr bwMode="auto">
          <a:xfrm>
            <a:off x="203200" y="3200400"/>
            <a:ext cx="1219200" cy="687388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PRIMARY &amp; COMMUNITY 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CARE</a:t>
            </a:r>
          </a:p>
        </p:txBody>
      </p:sp>
      <p:sp>
        <p:nvSpPr>
          <p:cNvPr id="25611" name="Text Box 1035"/>
          <p:cNvSpPr txBox="1">
            <a:spLocks noChangeArrowheads="1"/>
          </p:cNvSpPr>
          <p:nvPr/>
        </p:nvSpPr>
        <p:spPr bwMode="auto">
          <a:xfrm>
            <a:off x="203200" y="5181600"/>
            <a:ext cx="1219200" cy="646331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SECONDARY 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CARE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2" name="Text Box 1036"/>
          <p:cNvSpPr txBox="1">
            <a:spLocks noChangeArrowheads="1"/>
          </p:cNvSpPr>
          <p:nvPr/>
        </p:nvSpPr>
        <p:spPr bwMode="auto">
          <a:xfrm>
            <a:off x="1897063" y="2743200"/>
            <a:ext cx="1760537" cy="646331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Case / risk identified at health screen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3" name="Text Box 1037"/>
          <p:cNvSpPr txBox="1">
            <a:spLocks noChangeArrowheads="1"/>
          </p:cNvSpPr>
          <p:nvPr/>
        </p:nvSpPr>
        <p:spPr bwMode="auto">
          <a:xfrm>
            <a:off x="1897063" y="3657600"/>
            <a:ext cx="1760537" cy="646331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Case / risk identified at presentation with fall / other problem</a:t>
            </a:r>
          </a:p>
        </p:txBody>
      </p:sp>
      <p:sp>
        <p:nvSpPr>
          <p:cNvPr id="25614" name="Text Box 1038"/>
          <p:cNvSpPr txBox="1">
            <a:spLocks noChangeArrowheads="1"/>
          </p:cNvSpPr>
          <p:nvPr/>
        </p:nvSpPr>
        <p:spPr bwMode="auto">
          <a:xfrm>
            <a:off x="1897063" y="4724400"/>
            <a:ext cx="1760537" cy="646331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Case / risk identified at presentation with fall / other problem</a:t>
            </a:r>
          </a:p>
        </p:txBody>
      </p:sp>
      <p:sp>
        <p:nvSpPr>
          <p:cNvPr id="25615" name="Text Box 1039"/>
          <p:cNvSpPr txBox="1">
            <a:spLocks noChangeArrowheads="1"/>
          </p:cNvSpPr>
          <p:nvPr/>
        </p:nvSpPr>
        <p:spPr bwMode="auto">
          <a:xfrm>
            <a:off x="1897063" y="5638800"/>
            <a:ext cx="1760537" cy="1015663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Presentation at A&amp;E with fall injury/ Inpatient &gt;65 / or Inpatient &gt;50 with known clinical risk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11856" name="Line 1040"/>
          <p:cNvSpPr>
            <a:spLocks noChangeShapeType="1"/>
          </p:cNvSpPr>
          <p:nvPr/>
        </p:nvSpPr>
        <p:spPr bwMode="auto">
          <a:xfrm flipV="1">
            <a:off x="1422400" y="3124200"/>
            <a:ext cx="474663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11857" name="Line 1041"/>
          <p:cNvSpPr>
            <a:spLocks noChangeShapeType="1"/>
          </p:cNvSpPr>
          <p:nvPr/>
        </p:nvSpPr>
        <p:spPr bwMode="auto">
          <a:xfrm>
            <a:off x="1422400" y="3505200"/>
            <a:ext cx="474663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11858" name="Line 1042"/>
          <p:cNvSpPr>
            <a:spLocks noChangeShapeType="1"/>
          </p:cNvSpPr>
          <p:nvPr/>
        </p:nvSpPr>
        <p:spPr bwMode="auto">
          <a:xfrm flipV="1">
            <a:off x="1422400" y="5105400"/>
            <a:ext cx="474663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11859" name="Line 1043"/>
          <p:cNvSpPr>
            <a:spLocks noChangeShapeType="1"/>
          </p:cNvSpPr>
          <p:nvPr/>
        </p:nvSpPr>
        <p:spPr bwMode="auto">
          <a:xfrm>
            <a:off x="1422400" y="5562600"/>
            <a:ext cx="474663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11860" name="Line 1044"/>
          <p:cNvSpPr>
            <a:spLocks noChangeShapeType="1"/>
          </p:cNvSpPr>
          <p:nvPr/>
        </p:nvSpPr>
        <p:spPr bwMode="auto">
          <a:xfrm>
            <a:off x="3657600" y="4038600"/>
            <a:ext cx="1963738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11861" name="Line 1045"/>
          <p:cNvSpPr>
            <a:spLocks noChangeShapeType="1"/>
          </p:cNvSpPr>
          <p:nvPr/>
        </p:nvSpPr>
        <p:spPr bwMode="auto">
          <a:xfrm flipV="1">
            <a:off x="3657600" y="4724400"/>
            <a:ext cx="1963738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11862" name="Line 1046"/>
          <p:cNvSpPr>
            <a:spLocks noChangeShapeType="1"/>
          </p:cNvSpPr>
          <p:nvPr/>
        </p:nvSpPr>
        <p:spPr bwMode="auto">
          <a:xfrm flipV="1">
            <a:off x="3657600" y="5105400"/>
            <a:ext cx="1963738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133140"/>
      </p:ext>
    </p:extLst>
  </p:cSld>
  <p:clrMapOvr>
    <a:masterClrMapping/>
  </p:clrMapOvr>
  <p:transition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576" y="381000"/>
            <a:ext cx="7704856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0070C0"/>
                </a:solidFill>
              </a:rPr>
              <a:t>(3) IMPLEMENTATION - COORDINATING ACROSS BOUNDARIES: GENERIC FALLS SERVICE NETWORK – AN OPPORTUNITY TO LEAD</a:t>
            </a:r>
          </a:p>
        </p:txBody>
      </p:sp>
      <p:sp>
        <p:nvSpPr>
          <p:cNvPr id="25603" name="Text Box 1027"/>
          <p:cNvSpPr txBox="1">
            <a:spLocks noChangeArrowheads="1"/>
          </p:cNvSpPr>
          <p:nvPr/>
        </p:nvSpPr>
        <p:spPr bwMode="auto">
          <a:xfrm>
            <a:off x="107504" y="1628800"/>
            <a:ext cx="3522662" cy="646331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PRIMARY &amp; COMMUNITY</a:t>
            </a:r>
          </a:p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CARE</a:t>
            </a:r>
          </a:p>
        </p:txBody>
      </p:sp>
      <p:sp>
        <p:nvSpPr>
          <p:cNvPr id="25605" name="Text Box 1029"/>
          <p:cNvSpPr txBox="1">
            <a:spLocks noChangeArrowheads="1"/>
          </p:cNvSpPr>
          <p:nvPr/>
        </p:nvSpPr>
        <p:spPr bwMode="auto">
          <a:xfrm>
            <a:off x="4716016" y="1628800"/>
            <a:ext cx="3454400" cy="646331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MAINSTREAM SECONDARY CARE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6" name="Text Box 1030"/>
          <p:cNvSpPr txBox="1">
            <a:spLocks noChangeArrowheads="1"/>
          </p:cNvSpPr>
          <p:nvPr/>
        </p:nvSpPr>
        <p:spPr bwMode="auto">
          <a:xfrm>
            <a:off x="7380312" y="2420888"/>
            <a:ext cx="1276424" cy="646331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ACCIDENT &amp; EMERGENCY MEDICINE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0" name="Text Box 1034"/>
          <p:cNvSpPr txBox="1">
            <a:spLocks noChangeArrowheads="1"/>
          </p:cNvSpPr>
          <p:nvPr/>
        </p:nvSpPr>
        <p:spPr bwMode="auto">
          <a:xfrm>
            <a:off x="203200" y="3200400"/>
            <a:ext cx="1219200" cy="1015663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POPULA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TION-BASED/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OPPORTUN-ISTIC SCREENING</a:t>
            </a:r>
          </a:p>
        </p:txBody>
      </p:sp>
      <p:sp>
        <p:nvSpPr>
          <p:cNvPr id="25611" name="Text Box 1035"/>
          <p:cNvSpPr txBox="1">
            <a:spLocks noChangeArrowheads="1"/>
          </p:cNvSpPr>
          <p:nvPr/>
        </p:nvSpPr>
        <p:spPr bwMode="auto">
          <a:xfrm>
            <a:off x="203200" y="5181600"/>
            <a:ext cx="1344464" cy="646331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HOME-BASED EXERCISE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PROGRAMMES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2" name="Text Box 1036"/>
          <p:cNvSpPr txBox="1">
            <a:spLocks noChangeArrowheads="1"/>
          </p:cNvSpPr>
          <p:nvPr/>
        </p:nvSpPr>
        <p:spPr bwMode="auto">
          <a:xfrm>
            <a:off x="3419872" y="5157192"/>
            <a:ext cx="1512168" cy="830997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DAY HOSPITAL, OUTPATIENT  CLINICS &amp; REHABILITATION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3" name="Text Box 1037"/>
          <p:cNvSpPr txBox="1">
            <a:spLocks noChangeArrowheads="1"/>
          </p:cNvSpPr>
          <p:nvPr/>
        </p:nvSpPr>
        <p:spPr bwMode="auto">
          <a:xfrm>
            <a:off x="3275856" y="2492896"/>
            <a:ext cx="1800200" cy="923330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NETWORKED FALLS SERVICE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(LINKED TO MEDICAL GERONTOLOGY)</a:t>
            </a:r>
          </a:p>
        </p:txBody>
      </p:sp>
      <p:sp>
        <p:nvSpPr>
          <p:cNvPr id="25614" name="Text Box 1038"/>
          <p:cNvSpPr txBox="1">
            <a:spLocks noChangeArrowheads="1"/>
          </p:cNvSpPr>
          <p:nvPr/>
        </p:nvSpPr>
        <p:spPr bwMode="auto">
          <a:xfrm>
            <a:off x="6876256" y="5013176"/>
            <a:ext cx="1256481" cy="830997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OTHER MEDICAL &amp; SURGICAL SPECIALITIES</a:t>
            </a:r>
          </a:p>
        </p:txBody>
      </p:sp>
      <p:sp>
        <p:nvSpPr>
          <p:cNvPr id="25615" name="Text Box 1039"/>
          <p:cNvSpPr txBox="1">
            <a:spLocks noChangeArrowheads="1"/>
          </p:cNvSpPr>
          <p:nvPr/>
        </p:nvSpPr>
        <p:spPr bwMode="auto">
          <a:xfrm>
            <a:off x="7380312" y="4221088"/>
            <a:ext cx="1296144" cy="646331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TRAUMA, &amp; ORTHO-PAEDICS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6096" y="5373216"/>
            <a:ext cx="1152128" cy="646331"/>
          </a:xfrm>
          <a:prstGeom prst="rect">
            <a:avLst/>
          </a:prstGeom>
          <a:solidFill>
            <a:srgbClr val="C5FFFE"/>
          </a:solidFill>
        </p:spPr>
        <p:txBody>
          <a:bodyPr wrap="square" rtlCol="0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BONE HEALTH SERVICE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25" name="Straight Arrow Connector 24"/>
          <p:cNvCxnSpPr>
            <a:endCxn id="25613" idx="1"/>
          </p:cNvCxnSpPr>
          <p:nvPr/>
        </p:nvCxnSpPr>
        <p:spPr>
          <a:xfrm flipV="1">
            <a:off x="1403648" y="2954561"/>
            <a:ext cx="1872208" cy="690463"/>
          </a:xfrm>
          <a:prstGeom prst="straightConnector1">
            <a:avLst/>
          </a:prstGeom>
          <a:ln w="63500" cmpd="dbl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1547664" y="3429000"/>
            <a:ext cx="1728192" cy="1728192"/>
          </a:xfrm>
          <a:prstGeom prst="straightConnector1">
            <a:avLst/>
          </a:prstGeom>
          <a:ln w="63500" cmpd="dbl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5606" idx="1"/>
          </p:cNvCxnSpPr>
          <p:nvPr/>
        </p:nvCxnSpPr>
        <p:spPr>
          <a:xfrm flipV="1">
            <a:off x="5076056" y="2744054"/>
            <a:ext cx="2304256" cy="180890"/>
          </a:xfrm>
          <a:prstGeom prst="straightConnector1">
            <a:avLst/>
          </a:prstGeom>
          <a:ln w="63500" cmpd="dbl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5076056" y="3429000"/>
            <a:ext cx="2160240" cy="1584176"/>
          </a:xfrm>
          <a:prstGeom prst="straightConnector1">
            <a:avLst/>
          </a:prstGeom>
          <a:ln w="63500" cmpd="dbl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6200000" flipV="1">
            <a:off x="4319972" y="3897052"/>
            <a:ext cx="1944216" cy="1008112"/>
          </a:xfrm>
          <a:prstGeom prst="straightConnector1">
            <a:avLst/>
          </a:prstGeom>
          <a:ln w="63500" cmpd="dbl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5612" idx="0"/>
            <a:endCxn id="25613" idx="2"/>
          </p:cNvCxnSpPr>
          <p:nvPr/>
        </p:nvCxnSpPr>
        <p:spPr>
          <a:xfrm rot="5400000" flipH="1" flipV="1">
            <a:off x="3305473" y="4286709"/>
            <a:ext cx="1740966" cy="1588"/>
          </a:xfrm>
          <a:prstGeom prst="straightConnector1">
            <a:avLst/>
          </a:prstGeom>
          <a:ln w="63500" cmpd="dbl">
            <a:solidFill>
              <a:srgbClr val="00B050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25615" idx="1"/>
          </p:cNvCxnSpPr>
          <p:nvPr/>
        </p:nvCxnSpPr>
        <p:spPr>
          <a:xfrm>
            <a:off x="5076056" y="3284984"/>
            <a:ext cx="2304256" cy="1259270"/>
          </a:xfrm>
          <a:prstGeom prst="straightConnector1">
            <a:avLst/>
          </a:prstGeom>
          <a:ln w="63500" cmpd="dbl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 Box 1030"/>
          <p:cNvSpPr txBox="1">
            <a:spLocks noChangeArrowheads="1"/>
          </p:cNvSpPr>
          <p:nvPr/>
        </p:nvSpPr>
        <p:spPr bwMode="auto">
          <a:xfrm>
            <a:off x="7380312" y="3212976"/>
            <a:ext cx="1440160" cy="830997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ACUTE INPATIENT MEDICAL GERONTOLOGY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5076056" y="3177842"/>
            <a:ext cx="2304256" cy="251158"/>
          </a:xfrm>
          <a:prstGeom prst="straightConnector1">
            <a:avLst/>
          </a:prstGeom>
          <a:ln w="63500" cmpd="dbl">
            <a:solidFill>
              <a:srgbClr val="00B050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25603" idx="3"/>
            <a:endCxn id="25605" idx="1"/>
          </p:cNvCxnSpPr>
          <p:nvPr/>
        </p:nvCxnSpPr>
        <p:spPr>
          <a:xfrm>
            <a:off x="3630166" y="1951966"/>
            <a:ext cx="1085850" cy="1588"/>
          </a:xfrm>
          <a:prstGeom prst="straightConnector1">
            <a:avLst/>
          </a:prstGeom>
          <a:ln w="63500" cmpd="dbl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5606" idx="2"/>
            <a:endCxn id="94" idx="0"/>
          </p:cNvCxnSpPr>
          <p:nvPr/>
        </p:nvCxnSpPr>
        <p:spPr>
          <a:xfrm rot="16200000" flipH="1">
            <a:off x="7986580" y="3099163"/>
            <a:ext cx="145757" cy="8186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7960435" y="4145021"/>
            <a:ext cx="137376" cy="14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668343" y="4869161"/>
            <a:ext cx="144018" cy="14401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23" idx="3"/>
          </p:cNvCxnSpPr>
          <p:nvPr/>
        </p:nvCxnSpPr>
        <p:spPr>
          <a:xfrm rot="10800000" flipV="1">
            <a:off x="6588224" y="5589240"/>
            <a:ext cx="288032" cy="1071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4932040" y="5770130"/>
            <a:ext cx="432048" cy="3513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1547664" y="5661248"/>
            <a:ext cx="1872208" cy="3513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25610" idx="2"/>
          </p:cNvCxnSpPr>
          <p:nvPr/>
        </p:nvCxnSpPr>
        <p:spPr>
          <a:xfrm rot="5400000" flipH="1" flipV="1">
            <a:off x="313624" y="4658016"/>
            <a:ext cx="941129" cy="5722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922681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(4) NATIONAL AUDIT - QS 86 2017 UPDATE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525963"/>
          </a:xfrm>
        </p:spPr>
        <p:txBody>
          <a:bodyPr>
            <a:noAutofit/>
          </a:bodyPr>
          <a:lstStyle/>
          <a:p>
            <a:r>
              <a:rPr lang="en-GB" sz="1600" b="1" i="1" dirty="0">
                <a:solidFill>
                  <a:srgbClr val="FF0000"/>
                </a:solidFill>
              </a:rPr>
              <a:t>1 Older people are </a:t>
            </a:r>
            <a:r>
              <a:rPr lang="en-GB" sz="1600" b="1" i="1" dirty="0">
                <a:solidFill>
                  <a:srgbClr val="0070C0"/>
                </a:solidFill>
              </a:rPr>
              <a:t>asked about falls </a:t>
            </a:r>
            <a:r>
              <a:rPr lang="en-GB" sz="1600" b="1" i="1" dirty="0">
                <a:solidFill>
                  <a:srgbClr val="FF0000"/>
                </a:solidFill>
              </a:rPr>
              <a:t>when they have routine assessments and reviews with health and social care practitioners, and if they present at hospital. </a:t>
            </a:r>
          </a:p>
          <a:p>
            <a:r>
              <a:rPr lang="en-GB" sz="1600" b="1" i="1" dirty="0">
                <a:solidFill>
                  <a:srgbClr val="FF0000"/>
                </a:solidFill>
              </a:rPr>
              <a:t>2. Older people at risk of falling are offered a </a:t>
            </a:r>
            <a:r>
              <a:rPr lang="en-GB" sz="1600" b="1" i="1" dirty="0">
                <a:solidFill>
                  <a:srgbClr val="0070C0"/>
                </a:solidFill>
              </a:rPr>
              <a:t>multifactorial falls risk assessment</a:t>
            </a:r>
            <a:r>
              <a:rPr lang="en-GB" sz="1600" b="1" i="1" dirty="0">
                <a:solidFill>
                  <a:srgbClr val="FF0000"/>
                </a:solidFill>
              </a:rPr>
              <a:t>. </a:t>
            </a:r>
          </a:p>
          <a:p>
            <a:r>
              <a:rPr lang="en-GB" sz="1600" b="1" i="1" dirty="0">
                <a:solidFill>
                  <a:srgbClr val="FF0000"/>
                </a:solidFill>
              </a:rPr>
              <a:t>3. Older people assessed as being at increased risk of falling have an </a:t>
            </a:r>
            <a:r>
              <a:rPr lang="en-GB" sz="1600" b="1" i="1" dirty="0">
                <a:solidFill>
                  <a:srgbClr val="0070C0"/>
                </a:solidFill>
              </a:rPr>
              <a:t>individualised multifactorial intervention.</a:t>
            </a:r>
          </a:p>
          <a:p>
            <a:endParaRPr lang="en-GB" sz="1050" b="1" i="1" dirty="0"/>
          </a:p>
          <a:p>
            <a:r>
              <a:rPr lang="en-GB" sz="1400" b="1" i="1" dirty="0">
                <a:solidFill>
                  <a:schemeClr val="tx1"/>
                </a:solidFill>
              </a:rPr>
              <a:t>4</a:t>
            </a:r>
            <a:r>
              <a:rPr lang="en-GB" sz="1600" b="1" i="1" dirty="0">
                <a:solidFill>
                  <a:schemeClr val="tx1"/>
                </a:solidFill>
              </a:rPr>
              <a:t>.Older people </a:t>
            </a:r>
            <a:r>
              <a:rPr lang="en-GB" sz="1600" b="1" i="1" u="sng" dirty="0">
                <a:solidFill>
                  <a:schemeClr val="tx1"/>
                </a:solidFill>
              </a:rPr>
              <a:t>who fall during a hospital stay </a:t>
            </a:r>
            <a:r>
              <a:rPr lang="en-GB" sz="1600" b="1" i="1" dirty="0">
                <a:solidFill>
                  <a:schemeClr val="tx1"/>
                </a:solidFill>
              </a:rPr>
              <a:t>are </a:t>
            </a:r>
            <a:r>
              <a:rPr lang="en-GB" sz="1600" b="1" i="1" dirty="0">
                <a:solidFill>
                  <a:srgbClr val="0070C0"/>
                </a:solidFill>
              </a:rPr>
              <a:t>checked for signs or symptoms </a:t>
            </a:r>
            <a:r>
              <a:rPr lang="en-GB" sz="1600" b="1" i="1" dirty="0">
                <a:solidFill>
                  <a:schemeClr val="tx1"/>
                </a:solidFill>
              </a:rPr>
              <a:t>of fracture and potential for spinal injury before they are moved.</a:t>
            </a:r>
          </a:p>
          <a:p>
            <a:r>
              <a:rPr lang="en-GB" sz="1600" b="1" i="1" dirty="0">
                <a:solidFill>
                  <a:schemeClr val="tx1"/>
                </a:solidFill>
              </a:rPr>
              <a:t>5. Older people </a:t>
            </a:r>
            <a:r>
              <a:rPr lang="en-GB" sz="1600" b="1" i="1" u="sng" dirty="0">
                <a:solidFill>
                  <a:schemeClr val="tx1"/>
                </a:solidFill>
              </a:rPr>
              <a:t>who fall during a hospital stay </a:t>
            </a:r>
            <a:r>
              <a:rPr lang="en-GB" sz="1600" b="1" i="1" dirty="0">
                <a:solidFill>
                  <a:schemeClr val="tx1"/>
                </a:solidFill>
              </a:rPr>
              <a:t>and have signs or symptoms of fracture or potential for spinal injury are </a:t>
            </a:r>
            <a:r>
              <a:rPr lang="en-GB" sz="1600" b="1" i="1" dirty="0">
                <a:solidFill>
                  <a:srgbClr val="0070C0"/>
                </a:solidFill>
              </a:rPr>
              <a:t>moved using safe manual handling methods</a:t>
            </a:r>
            <a:r>
              <a:rPr lang="en-GB" sz="1600" b="1" i="1" dirty="0">
                <a:solidFill>
                  <a:schemeClr val="tx1"/>
                </a:solidFill>
              </a:rPr>
              <a:t>. </a:t>
            </a:r>
          </a:p>
          <a:p>
            <a:r>
              <a:rPr lang="en-GB" sz="1600" b="1" i="1" dirty="0">
                <a:solidFill>
                  <a:schemeClr val="tx1"/>
                </a:solidFill>
              </a:rPr>
              <a:t>6. Older people </a:t>
            </a:r>
            <a:r>
              <a:rPr lang="en-GB" sz="1600" b="1" i="1" u="sng" dirty="0">
                <a:solidFill>
                  <a:schemeClr val="tx1"/>
                </a:solidFill>
              </a:rPr>
              <a:t>who fall during a hospital stay </a:t>
            </a:r>
            <a:r>
              <a:rPr lang="en-GB" sz="1600" b="1" i="1" dirty="0">
                <a:solidFill>
                  <a:schemeClr val="tx1"/>
                </a:solidFill>
              </a:rPr>
              <a:t>have a </a:t>
            </a:r>
            <a:r>
              <a:rPr lang="en-GB" sz="1600" b="1" i="1" dirty="0">
                <a:solidFill>
                  <a:srgbClr val="0070C0"/>
                </a:solidFill>
              </a:rPr>
              <a:t>medical examination</a:t>
            </a:r>
            <a:r>
              <a:rPr lang="en-GB" sz="1600" b="1" i="1" dirty="0">
                <a:solidFill>
                  <a:schemeClr val="tx1"/>
                </a:solidFill>
              </a:rPr>
              <a:t>.</a:t>
            </a:r>
          </a:p>
          <a:p>
            <a:endParaRPr lang="en-GB" sz="1600" b="1" i="1" dirty="0">
              <a:solidFill>
                <a:srgbClr val="0070C0"/>
              </a:solidFill>
            </a:endParaRPr>
          </a:p>
          <a:p>
            <a:r>
              <a:rPr lang="en-GB" sz="1400" b="1" i="1" dirty="0">
                <a:solidFill>
                  <a:srgbClr val="0070C0"/>
                </a:solidFill>
              </a:rPr>
              <a:t>7</a:t>
            </a:r>
            <a:r>
              <a:rPr lang="en-GB" sz="1400" b="1" i="1" dirty="0">
                <a:solidFill>
                  <a:srgbClr val="FFFF00"/>
                </a:solidFill>
              </a:rPr>
              <a:t>. </a:t>
            </a:r>
            <a:r>
              <a:rPr lang="en-GB" sz="1400" b="1" i="1" dirty="0"/>
              <a:t>Older people </a:t>
            </a:r>
            <a:r>
              <a:rPr lang="en-GB" sz="1400" b="1" i="1" u="sng" dirty="0"/>
              <a:t>who present for medical attention because of a fall </a:t>
            </a:r>
            <a:r>
              <a:rPr lang="en-GB" sz="1400" b="1" i="1" dirty="0"/>
              <a:t>have a multifactorial falls risk assessment. </a:t>
            </a:r>
          </a:p>
          <a:p>
            <a:r>
              <a:rPr lang="en-GB" sz="1400" b="1" i="1" dirty="0">
                <a:solidFill>
                  <a:srgbClr val="0070C0"/>
                </a:solidFill>
              </a:rPr>
              <a:t>8</a:t>
            </a:r>
            <a:r>
              <a:rPr lang="en-GB" sz="1400" b="1" i="1" dirty="0">
                <a:solidFill>
                  <a:srgbClr val="FFFF00"/>
                </a:solidFill>
              </a:rPr>
              <a:t>.</a:t>
            </a:r>
            <a:r>
              <a:rPr lang="en-GB" sz="1400" b="1" i="1" dirty="0">
                <a:solidFill>
                  <a:srgbClr val="FF0000"/>
                </a:solidFill>
              </a:rPr>
              <a:t> </a:t>
            </a:r>
            <a:r>
              <a:rPr lang="en-GB" sz="1400" b="1" i="1" dirty="0"/>
              <a:t>Older people living in the community </a:t>
            </a:r>
            <a:r>
              <a:rPr lang="en-GB" sz="1400" b="1" i="1" u="sng" dirty="0"/>
              <a:t>who have a known history of recurrent falls </a:t>
            </a:r>
            <a:r>
              <a:rPr lang="en-GB" sz="1400" b="1" i="1" dirty="0"/>
              <a:t>are referred for </a:t>
            </a:r>
            <a:r>
              <a:rPr lang="en-GB" sz="1400" b="1" i="1" dirty="0">
                <a:solidFill>
                  <a:srgbClr val="0070C0"/>
                </a:solidFill>
              </a:rPr>
              <a:t>strength and balance training.</a:t>
            </a:r>
          </a:p>
          <a:p>
            <a:r>
              <a:rPr lang="en-GB" sz="1400" b="1" i="1" dirty="0">
                <a:solidFill>
                  <a:srgbClr val="0070C0"/>
                </a:solidFill>
              </a:rPr>
              <a:t>9</a:t>
            </a:r>
            <a:r>
              <a:rPr lang="en-GB" sz="1400" b="1" i="1" dirty="0">
                <a:solidFill>
                  <a:srgbClr val="FFFF00"/>
                </a:solidFill>
              </a:rPr>
              <a:t>.</a:t>
            </a:r>
            <a:r>
              <a:rPr lang="en-GB" sz="1400" b="1" i="1" dirty="0">
                <a:solidFill>
                  <a:srgbClr val="FF0000"/>
                </a:solidFill>
              </a:rPr>
              <a:t> </a:t>
            </a:r>
            <a:r>
              <a:rPr lang="en-GB" sz="1400" b="1" i="1" dirty="0"/>
              <a:t>Older people </a:t>
            </a:r>
            <a:r>
              <a:rPr lang="en-GB" sz="1400" b="1" i="1" u="sng" dirty="0"/>
              <a:t>who are admitted to hospital after having a fall </a:t>
            </a:r>
            <a:r>
              <a:rPr lang="en-GB" sz="1400" b="1" i="1" dirty="0"/>
              <a:t>are offered a </a:t>
            </a:r>
            <a:r>
              <a:rPr lang="en-GB" sz="1400" b="1" i="1" dirty="0">
                <a:solidFill>
                  <a:srgbClr val="0070C0"/>
                </a:solidFill>
              </a:rPr>
              <a:t>home hazard assessment and safety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1201898567"/>
      </p:ext>
    </p:extLst>
  </p:cSld>
  <p:clrMapOvr>
    <a:masterClrMapping/>
  </p:clrMapOvr>
  <p:transition>
    <p:pull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694B7-7E47-4A4A-A876-6E6DB817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(4) AUDIT - INPATIENT IMPLEMENTATION &amp; OUTCOME MEASUREMENT “</a:t>
            </a:r>
            <a:r>
              <a:rPr lang="en-GB" sz="2800" b="1" dirty="0" err="1">
                <a:solidFill>
                  <a:srgbClr val="0070C0"/>
                </a:solidFill>
              </a:rPr>
              <a:t>Fallsafe</a:t>
            </a:r>
            <a:r>
              <a:rPr lang="en-GB" sz="2800" b="1" dirty="0">
                <a:solidFill>
                  <a:srgbClr val="0070C0"/>
                </a:solidFill>
              </a:rPr>
              <a:t>” QI evaluation     </a:t>
            </a:r>
            <a:r>
              <a:rPr lang="en-GB" sz="1800" b="1" dirty="0">
                <a:solidFill>
                  <a:srgbClr val="0070C0"/>
                </a:solidFill>
              </a:rPr>
              <a:t>[Healey et al 2014]</a:t>
            </a:r>
            <a:endParaRPr lang="en-GB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DF242-0E7B-45DB-B760-3F4EB0BD4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975" y="1417638"/>
            <a:ext cx="4229532" cy="501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6698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B5C8CC-A499-4B02-8277-F7889FDD91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983" y="0"/>
            <a:ext cx="4738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16772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29E8-C648-4DB0-98D9-CB3DBDA71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(4) AUDIT - “</a:t>
            </a:r>
            <a:r>
              <a:rPr lang="en-GB" b="1" dirty="0" err="1">
                <a:solidFill>
                  <a:srgbClr val="0070C0"/>
                </a:solidFill>
              </a:rPr>
              <a:t>Fallsafe</a:t>
            </a:r>
            <a:r>
              <a:rPr lang="en-GB" b="1" dirty="0">
                <a:solidFill>
                  <a:srgbClr val="0070C0"/>
                </a:solidFill>
              </a:rPr>
              <a:t>” care bundle key elements </a:t>
            </a:r>
            <a:r>
              <a:rPr lang="en-GB" sz="2400" b="1" dirty="0">
                <a:solidFill>
                  <a:srgbClr val="0070C0"/>
                </a:solidFill>
              </a:rPr>
              <a:t>[RCP 2015]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396D4-3320-472F-9D55-02F45799E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Cognitive assessment</a:t>
            </a:r>
          </a:p>
          <a:p>
            <a:r>
              <a:rPr lang="en-GB" sz="2400" dirty="0"/>
              <a:t>Delirium screen</a:t>
            </a:r>
          </a:p>
          <a:p>
            <a:r>
              <a:rPr lang="en-GB" sz="2400" dirty="0"/>
              <a:t>Bed-rail/Ultra-low bed strategy</a:t>
            </a:r>
          </a:p>
          <a:p>
            <a:r>
              <a:rPr lang="en-GB" sz="2400" dirty="0"/>
              <a:t>Basic visual check</a:t>
            </a:r>
          </a:p>
          <a:p>
            <a:r>
              <a:rPr lang="en-GB" sz="2400" dirty="0"/>
              <a:t>Lying &amp; standing blood pressure &amp; pulse</a:t>
            </a:r>
          </a:p>
          <a:p>
            <a:r>
              <a:rPr lang="en-GB" sz="2400" dirty="0"/>
              <a:t>Medical &amp; medication review</a:t>
            </a:r>
          </a:p>
          <a:p>
            <a:r>
              <a:rPr lang="en-GB" sz="2400" dirty="0"/>
              <a:t>Tailored on-ward (v 2-hr) observation regimen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6165891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r>
              <a:rPr lang="en-GB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 NATIONAL AUDIT – SNAPSHOT DATA  -INPATIENT FALLS 2017 (</a:t>
            </a:r>
            <a:r>
              <a:rPr lang="en-GB" sz="3000" b="1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GB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2015) (RCP 2019)</a:t>
            </a:r>
            <a:endParaRPr lang="en-GB" sz="3000" b="1" dirty="0">
              <a:solidFill>
                <a:srgbClr val="0070C0"/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89535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7926384"/>
      </p:ext>
    </p:extLst>
  </p:cSld>
  <p:clrMapOvr>
    <a:masterClrMapping/>
  </p:clrMapOvr>
  <p:transition>
    <p:pull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(4) AUDIT - IMPROVING IMPLEMENTATION 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sz="2700" b="1" dirty="0">
                <a:solidFill>
                  <a:srgbClr val="0070C0"/>
                </a:solidFill>
              </a:rPr>
              <a:t>(RCP NAIF 2017)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MANAGEMENT LEVEL</a:t>
            </a:r>
          </a:p>
          <a:p>
            <a:pPr lvl="1"/>
            <a:r>
              <a:rPr lang="en-GB" b="1" dirty="0"/>
              <a:t>Organisation-wide Patient Safety Group</a:t>
            </a:r>
          </a:p>
          <a:p>
            <a:pPr lvl="1"/>
            <a:r>
              <a:rPr lang="en-GB" b="1" dirty="0"/>
              <a:t>Structured rapid assessment procedures (including standardised delirium tools)</a:t>
            </a:r>
          </a:p>
          <a:p>
            <a:pPr lvl="1"/>
            <a:r>
              <a:rPr lang="en-GB" b="1" dirty="0"/>
              <a:t>Robust data and reporting on falls &amp; fractures</a:t>
            </a:r>
          </a:p>
          <a:p>
            <a:r>
              <a:rPr lang="en-GB" b="1" dirty="0"/>
              <a:t>CLINICAL</a:t>
            </a:r>
          </a:p>
          <a:p>
            <a:pPr lvl="1"/>
            <a:r>
              <a:rPr lang="en-GB" b="1" dirty="0"/>
              <a:t>Multi-D Falls Working Group auditing v QS 86</a:t>
            </a:r>
          </a:p>
          <a:p>
            <a:pPr lvl="1"/>
            <a:r>
              <a:rPr lang="en-GB" b="1" dirty="0"/>
              <a:t>Audit of Postural BP, Visual, Medication and Walking-aid use review and provision</a:t>
            </a:r>
          </a:p>
          <a:p>
            <a:pPr lvl="1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02502963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ABBD1-196A-416B-A07C-274974BD4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200" b="1" i="0" u="none" strike="noStrike" baseline="0" dirty="0">
                <a:solidFill>
                  <a:srgbClr val="000000"/>
                </a:solidFill>
                <a:latin typeface="FS Albert"/>
              </a:rPr>
              <a:t>4: ON-SITE AUDIT/QI:   Inpatient falls per 1,000 bed days AT Northumbria Healthcare  NHS Foundation Trust 2013</a:t>
            </a:r>
            <a:r>
              <a:rPr lang="en-GB" sz="2200" b="0" i="0" u="none" strike="noStrike" baseline="0" dirty="0">
                <a:solidFill>
                  <a:srgbClr val="000000"/>
                </a:solidFill>
                <a:latin typeface="FS Albert"/>
              </a:rPr>
              <a:t>–</a:t>
            </a:r>
            <a:r>
              <a:rPr lang="en-GB" sz="2200" b="1" i="0" u="none" strike="noStrike" baseline="0" dirty="0">
                <a:solidFill>
                  <a:srgbClr val="000000"/>
                </a:solidFill>
                <a:latin typeface="FS Albert"/>
              </a:rPr>
              <a:t>2020. </a:t>
            </a:r>
            <a:r>
              <a:rPr lang="en-GB" sz="1800" b="1" i="1" u="none" strike="noStrike" cap="none" baseline="0" dirty="0">
                <a:solidFill>
                  <a:srgbClr val="000000"/>
                </a:solidFill>
                <a:latin typeface="FS Albert"/>
              </a:rPr>
              <a:t>(</a:t>
            </a:r>
            <a:r>
              <a:rPr lang="en-GB" sz="1800" b="1" i="1" cap="none" dirty="0">
                <a:solidFill>
                  <a:srgbClr val="000000"/>
                </a:solidFill>
                <a:latin typeface="FS Albert"/>
              </a:rPr>
              <a:t>R</a:t>
            </a:r>
            <a:r>
              <a:rPr lang="en-GB" sz="1800" b="1" i="1" u="none" strike="noStrike" cap="none" baseline="0" dirty="0">
                <a:solidFill>
                  <a:srgbClr val="000000"/>
                </a:solidFill>
                <a:latin typeface="FS Albert"/>
              </a:rPr>
              <a:t>ichardson et al., 2020) </a:t>
            </a:r>
            <a:endParaRPr lang="en-GB" sz="2200" b="1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51D915-8E93-4D25-B587-C6A379E8F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12" y="1484784"/>
            <a:ext cx="6984776" cy="509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62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AFA6DD0-FA7E-4DE0-BECF-3F7405341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5" y="457200"/>
            <a:ext cx="7931225" cy="129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(4) Continuous Audit: HIP FRACTURE 30-day mortality, 2011-2018</a:t>
            </a:r>
            <a:r>
              <a:rPr lang="en-US" sz="2000" dirty="0">
                <a:solidFill>
                  <a:srgbClr val="0070C0"/>
                </a:solidFill>
              </a:rPr>
              <a:t> (NHFD 2019)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AC3E3-8F9D-4D38-A477-73951C333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1774325"/>
            <a:ext cx="7931225" cy="4342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05512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217B1-510F-469E-BCB4-DAD4BD99B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(4) NATIONAL AUDIT OF INPATIENT FALLS (</a:t>
            </a:r>
            <a:r>
              <a:rPr lang="en-GB" dirty="0" err="1">
                <a:solidFill>
                  <a:srgbClr val="0070C0"/>
                </a:solidFill>
              </a:rPr>
              <a:t>naif</a:t>
            </a:r>
            <a:r>
              <a:rPr lang="en-GB" dirty="0">
                <a:solidFill>
                  <a:srgbClr val="0070C0"/>
                </a:solidFill>
              </a:rPr>
              <a:t>) 2018-21 </a:t>
            </a:r>
            <a:r>
              <a:rPr lang="en-GB" sz="2200" dirty="0">
                <a:solidFill>
                  <a:srgbClr val="0070C0"/>
                </a:solidFill>
              </a:rPr>
              <a:t>(RCP 2020)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FD864-4E3A-44A1-88DB-FBF4C1B77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R="84430" algn="l"/>
            <a:r>
              <a:rPr lang="en-GB" sz="2800" b="1" dirty="0">
                <a:solidFill>
                  <a:srgbClr val="151616"/>
                </a:solidFill>
                <a:latin typeface="Calibri" panose="020F0502020204030204" pitchFamily="34" charset="0"/>
              </a:rPr>
              <a:t>Focus on inpatient </a:t>
            </a:r>
            <a:r>
              <a:rPr lang="en-GB" sz="2800" b="1" i="0" u="none" strike="noStrike" baseline="0" dirty="0">
                <a:solidFill>
                  <a:srgbClr val="151616"/>
                </a:solidFill>
                <a:latin typeface="Calibri" panose="020F0502020204030204" pitchFamily="34" charset="0"/>
              </a:rPr>
              <a:t>hip fracture </a:t>
            </a:r>
            <a:r>
              <a:rPr lang="en-GB" sz="2800" i="0" u="none" strike="noStrike" baseline="0" dirty="0">
                <a:solidFill>
                  <a:srgbClr val="151616"/>
                </a:solidFill>
                <a:latin typeface="Calibri" panose="020F0502020204030204" pitchFamily="34" charset="0"/>
              </a:rPr>
              <a:t>(IHF).  </a:t>
            </a:r>
          </a:p>
          <a:p>
            <a:pPr marR="84430" lvl="1"/>
            <a:r>
              <a:rPr lang="en-GB" sz="2400" b="1" dirty="0">
                <a:solidFill>
                  <a:srgbClr val="151616"/>
                </a:solidFill>
                <a:latin typeface="Calibri" panose="020F0502020204030204" pitchFamily="34" charset="0"/>
              </a:rPr>
              <a:t>Rational sensitive audit outcome measure</a:t>
            </a:r>
          </a:p>
          <a:p>
            <a:pPr marR="84430" lvl="1"/>
            <a:r>
              <a:rPr lang="en-GB" sz="2400" b="1" dirty="0">
                <a:solidFill>
                  <a:srgbClr val="151616"/>
                </a:solidFill>
                <a:latin typeface="Calibri" panose="020F0502020204030204" pitchFamily="34" charset="0"/>
              </a:rPr>
              <a:t>Continuous year-round national </a:t>
            </a:r>
            <a:r>
              <a:rPr lang="en-GB" sz="2400" b="1" i="0" u="none" strike="noStrike" baseline="0" dirty="0">
                <a:solidFill>
                  <a:srgbClr val="151616"/>
                </a:solidFill>
                <a:latin typeface="Calibri" panose="020F0502020204030204" pitchFamily="34" charset="0"/>
              </a:rPr>
              <a:t>data collection (NHFD)</a:t>
            </a:r>
          </a:p>
          <a:p>
            <a:pPr marR="84430" lvl="1"/>
            <a:r>
              <a:rPr lang="en-GB" sz="2400" b="1" dirty="0">
                <a:solidFill>
                  <a:srgbClr val="151616"/>
                </a:solidFill>
                <a:latin typeface="Calibri" panose="020F0502020204030204" pitchFamily="34" charset="0"/>
              </a:rPr>
              <a:t>Increased incentive for trust level participation</a:t>
            </a:r>
            <a:endParaRPr lang="en-GB" sz="2400" b="1" i="0" u="none" strike="noStrike" baseline="0" dirty="0">
              <a:solidFill>
                <a:srgbClr val="151616"/>
              </a:solidFill>
              <a:latin typeface="Calibri" panose="020F0502020204030204" pitchFamily="34" charset="0"/>
            </a:endParaRPr>
          </a:p>
          <a:p>
            <a:pPr marR="84430" algn="l"/>
            <a:r>
              <a:rPr lang="en-GB" sz="2600" i="0" u="none" strike="noStrike" baseline="0" dirty="0">
                <a:solidFill>
                  <a:srgbClr val="151616"/>
                </a:solidFill>
                <a:latin typeface="Calibri" panose="020F0502020204030204" pitchFamily="34" charset="0"/>
              </a:rPr>
              <a:t>Fall prevention management audited for IHF only</a:t>
            </a:r>
          </a:p>
          <a:p>
            <a:pPr marR="83900" algn="l"/>
            <a:r>
              <a:rPr lang="en-GB" sz="2600" i="0" u="none" strike="noStrike" baseline="0" dirty="0">
                <a:solidFill>
                  <a:srgbClr val="151616"/>
                </a:solidFill>
                <a:latin typeface="Calibri" panose="020F0502020204030204" pitchFamily="34" charset="0"/>
              </a:rPr>
              <a:t>All inpatient settings eligible to participate (inc. community, specialist, mental health trusts) </a:t>
            </a:r>
          </a:p>
          <a:p>
            <a:pPr marR="85670" algn="l"/>
            <a:r>
              <a:rPr lang="en-GB" sz="2600" i="0" u="none" strike="noStrike" baseline="0" dirty="0">
                <a:solidFill>
                  <a:srgbClr val="151616"/>
                </a:solidFill>
                <a:latin typeface="Calibri" panose="020F0502020204030204" pitchFamily="34" charset="0"/>
              </a:rPr>
              <a:t>Data collection to include immediate  post fall management (QS 86)</a:t>
            </a:r>
          </a:p>
          <a:p>
            <a:pPr marR="84670" algn="l"/>
            <a:r>
              <a:rPr lang="en-GB" sz="2600" i="0" u="none" strike="noStrike" baseline="0" dirty="0">
                <a:solidFill>
                  <a:srgbClr val="151616"/>
                </a:solidFill>
                <a:latin typeface="Calibri" panose="020F0502020204030204" pitchFamily="34" charset="0"/>
              </a:rPr>
              <a:t>Data entered onto the NHFD </a:t>
            </a:r>
            <a:r>
              <a:rPr lang="en-GB" sz="2600" dirty="0">
                <a:solidFill>
                  <a:srgbClr val="151616"/>
                </a:solidFill>
                <a:latin typeface="Calibri" panose="020F0502020204030204" pitchFamily="34" charset="0"/>
              </a:rPr>
              <a:t>as IHF</a:t>
            </a:r>
            <a:endParaRPr lang="en-GB" sz="2600" i="0" u="none" strike="noStrike" baseline="0" dirty="0">
              <a:solidFill>
                <a:srgbClr val="151616"/>
              </a:solidFill>
              <a:latin typeface="Calibri" panose="020F0502020204030204" pitchFamily="34" charset="0"/>
            </a:endParaRPr>
          </a:p>
          <a:p>
            <a:pPr algn="l"/>
            <a:r>
              <a:rPr lang="en-GB" sz="2600" i="0" u="none" strike="noStrike" baseline="0" dirty="0">
                <a:solidFill>
                  <a:srgbClr val="151616"/>
                </a:solidFill>
                <a:latin typeface="Calibri" panose="020F0502020204030204" pitchFamily="34" charset="0"/>
              </a:rPr>
              <a:t>Once yearly facilities audit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330052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F4A6-F1C5-43FA-A9D7-827306980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(4) </a:t>
            </a:r>
            <a:r>
              <a:rPr lang="en-GB" dirty="0" err="1">
                <a:solidFill>
                  <a:srgbClr val="0070C0"/>
                </a:solidFill>
              </a:rPr>
              <a:t>Nhfd</a:t>
            </a:r>
            <a:r>
              <a:rPr lang="en-GB" dirty="0">
                <a:solidFill>
                  <a:srgbClr val="0070C0"/>
                </a:solidFill>
              </a:rPr>
              <a:t> Data 2018</a:t>
            </a:r>
            <a:r>
              <a:rPr kumimoji="0" lang="en-GB" sz="24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 (</a:t>
            </a:r>
            <a:r>
              <a:rPr kumimoji="0" lang="en-GB" sz="2400" b="0" i="0" u="none" strike="noStrike" kern="1200" cap="all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naif</a:t>
            </a:r>
            <a:r>
              <a:rPr kumimoji="0" lang="en-GB" sz="24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 audit) </a:t>
            </a:r>
            <a:r>
              <a:rPr kumimoji="0" lang="en-GB" sz="18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(RCP 2020)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82A26D-DA70-4059-B2BD-E4B4EA6FA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458704"/>
            <a:ext cx="7433024" cy="513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76577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A943D-B054-4CFA-862B-8BF3861B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(4) NHFD KPI’s </a:t>
            </a:r>
            <a:r>
              <a:rPr lang="en-GB" sz="1800" dirty="0">
                <a:solidFill>
                  <a:srgbClr val="0070C0"/>
                </a:solidFill>
              </a:rPr>
              <a:t>[NHFD 2018]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FA686-544E-4050-8DF7-A46CAE1FE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06" y="1988840"/>
            <a:ext cx="7637788" cy="402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10199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B303F-3B43-4767-8A46-E5FB8C7D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(4) </a:t>
            </a:r>
            <a:r>
              <a:rPr lang="en-GB" b="1" dirty="0" err="1">
                <a:solidFill>
                  <a:srgbClr val="0070C0"/>
                </a:solidFill>
              </a:rPr>
              <a:t>Naif</a:t>
            </a:r>
            <a:r>
              <a:rPr lang="en-GB" b="1" dirty="0">
                <a:solidFill>
                  <a:srgbClr val="0070C0"/>
                </a:solidFill>
              </a:rPr>
              <a:t> FACILITIES AUDIT Participation 2019 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sz="2000" b="1" dirty="0">
                <a:solidFill>
                  <a:srgbClr val="0070C0"/>
                </a:solidFill>
              </a:rPr>
              <a:t>(RCP 2020)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8D3E1C-1BC5-4FE4-A678-441CB2554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000" y="1844824"/>
            <a:ext cx="764891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9925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695A4-2CBD-4B2A-891E-A8F832D9A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(4) PROCEDURE USE NEEDING FURTHER EVIDENCE </a:t>
            </a:r>
            <a:r>
              <a:rPr lang="en-GB" sz="2700" dirty="0">
                <a:solidFill>
                  <a:srgbClr val="0070C0"/>
                </a:solidFill>
              </a:rPr>
              <a:t>(</a:t>
            </a:r>
            <a:r>
              <a:rPr lang="en-GB" sz="2700" dirty="0" err="1">
                <a:solidFill>
                  <a:srgbClr val="0070C0"/>
                </a:solidFill>
              </a:rPr>
              <a:t>naif</a:t>
            </a:r>
            <a:r>
              <a:rPr lang="en-GB" sz="2700" dirty="0">
                <a:solidFill>
                  <a:srgbClr val="0070C0"/>
                </a:solidFill>
              </a:rPr>
              <a:t> Facilities audit 2019) </a:t>
            </a:r>
            <a:r>
              <a:rPr lang="en-GB" sz="2000" dirty="0">
                <a:solidFill>
                  <a:srgbClr val="0070C0"/>
                </a:solidFill>
              </a:rPr>
              <a:t>(RCP 2020)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D2588C-CB09-4A94-85E4-3DEACBA6B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992" y="1916831"/>
            <a:ext cx="7516432" cy="42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077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KEYS TO AN EFFECTIVE FALLS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Concept – an age associated syndrome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Evidence - positive and negative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Structure - crossing all boundaries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Audit - measuring process and outcome</a:t>
            </a:r>
          </a:p>
          <a:p>
            <a:pPr marL="514350" indent="-514350">
              <a:buNone/>
            </a:pPr>
            <a:endParaRPr lang="en-GB" b="1" dirty="0"/>
          </a:p>
        </p:txBody>
      </p:sp>
    </p:spTree>
  </p:cSld>
  <p:clrMapOvr>
    <a:masterClrMapping/>
  </p:clrMapOvr>
  <p:transition>
    <p:pull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2D5E6-3F99-40D8-940C-C9C892A40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(4) VARIANCE FROM falls prevention GUIDANCE RECOMMENDATIONS </a:t>
            </a:r>
            <a:r>
              <a:rPr lang="en-GB" sz="2700" dirty="0">
                <a:solidFill>
                  <a:srgbClr val="0070C0"/>
                </a:solidFill>
              </a:rPr>
              <a:t>(</a:t>
            </a:r>
            <a:r>
              <a:rPr lang="en-GB" sz="2700" dirty="0" err="1">
                <a:solidFill>
                  <a:srgbClr val="0070C0"/>
                </a:solidFill>
              </a:rPr>
              <a:t>naif</a:t>
            </a:r>
            <a:r>
              <a:rPr lang="en-GB" sz="2700" dirty="0">
                <a:solidFill>
                  <a:srgbClr val="0070C0"/>
                </a:solidFill>
              </a:rPr>
              <a:t> Facilities audit 2019) </a:t>
            </a:r>
            <a:r>
              <a:rPr lang="en-GB" sz="2800" dirty="0">
                <a:solidFill>
                  <a:srgbClr val="0070C0"/>
                </a:solidFill>
              </a:rPr>
              <a:t>(RCP 2020)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DFB87A-0727-45EF-90F0-1AAAA2072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154" y="1844824"/>
            <a:ext cx="7303692" cy="437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69010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D6709-0613-4D7E-B9B8-66699499D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(4) </a:t>
            </a:r>
            <a:r>
              <a:rPr lang="en-GB" b="1" dirty="0">
                <a:solidFill>
                  <a:srgbClr val="0070C0"/>
                </a:solidFill>
              </a:rPr>
              <a:t>Implementation management</a:t>
            </a:r>
            <a:r>
              <a:rPr kumimoji="0" lang="en-GB" sz="24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 </a:t>
            </a:r>
            <a:br>
              <a:rPr kumimoji="0" lang="en-GB" sz="24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</a:br>
            <a:r>
              <a:rPr kumimoji="0" lang="en-GB" sz="24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(</a:t>
            </a:r>
            <a:r>
              <a:rPr kumimoji="0" lang="en-GB" sz="2400" b="0" i="0" u="none" strike="noStrike" kern="1200" cap="all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naif</a:t>
            </a:r>
            <a:r>
              <a:rPr kumimoji="0" lang="en-GB" sz="24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 Facilities audit 2019) </a:t>
            </a:r>
            <a:r>
              <a:rPr kumimoji="0" lang="en-GB" sz="25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(RCP 2020)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72738F-FD2A-4110-966D-E4DD27FC8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1476990"/>
            <a:ext cx="5544616" cy="519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16806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8AB52-DB10-4F31-94FC-C190E1B56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(4) </a:t>
            </a:r>
            <a:r>
              <a:rPr lang="en-GB" b="1" dirty="0">
                <a:solidFill>
                  <a:srgbClr val="0070C0"/>
                </a:solidFill>
              </a:rPr>
              <a:t>NICE QS 86 ADHERENCE</a:t>
            </a:r>
            <a:r>
              <a:rPr kumimoji="0" lang="en-GB" sz="22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 </a:t>
            </a:r>
            <a:r>
              <a:rPr kumimoji="0" lang="en-GB" sz="22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(</a:t>
            </a:r>
            <a:r>
              <a:rPr kumimoji="0" lang="en-GB" sz="2200" b="0" i="0" u="none" strike="noStrike" kern="1200" cap="all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naif</a:t>
            </a:r>
            <a:r>
              <a:rPr kumimoji="0" lang="en-GB" sz="22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 audit) </a:t>
            </a:r>
            <a:r>
              <a:rPr kumimoji="0" lang="en-GB" sz="23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(RCP 2020)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823F83-EB3E-4857-9280-BB0311CA5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306" y="1556792"/>
            <a:ext cx="7901134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57342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NICE CG 161: COST-EFFECTIVENESS OF INPATIENT FALLS PREVENTION</a:t>
            </a: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5527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9611113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(4) AUDIT - [CLINICAL AND OPERATIONAL]	</a:t>
            </a:r>
            <a:r>
              <a:rPr lang="en-GB" sz="3200" dirty="0">
                <a:solidFill>
                  <a:srgbClr val="0070C0"/>
                </a:solidFill>
              </a:rPr>
              <a:t>		</a:t>
            </a:r>
            <a:r>
              <a:rPr lang="en-GB" sz="1200" b="1" dirty="0">
                <a:solidFill>
                  <a:srgbClr val="0070C0"/>
                </a:solidFill>
              </a:rPr>
              <a:t>(DAVISON et al, 2005)</a:t>
            </a:r>
            <a:endParaRPr lang="en-GB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1024"/>
          <p:cNvGraphicFramePr>
            <a:graphicFrameLocks noGrp="1" noChangeAspect="1"/>
          </p:cNvGraphicFramePr>
          <p:nvPr>
            <p:ph idx="1"/>
          </p:nvPr>
        </p:nvGraphicFramePr>
        <p:xfrm>
          <a:off x="812800" y="1810544"/>
          <a:ext cx="76708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5979926"/>
      </p:ext>
    </p:extLst>
  </p:cSld>
  <p:clrMapOvr>
    <a:masterClrMapping/>
  </p:clrMapOvr>
  <p:transition>
    <p:pull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BBEE1-5710-47F2-879E-5E42C3D2D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Progress? – challenge &amp;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4B3B8-ADDE-4ED7-BF65-332648CBA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Crucial to maintain broad age concept, cross-boundary and community awareness</a:t>
            </a:r>
          </a:p>
          <a:p>
            <a:r>
              <a:rPr lang="en-GB" sz="2800" b="1" dirty="0"/>
              <a:t>More robust research evidence still needed</a:t>
            </a:r>
          </a:p>
          <a:p>
            <a:r>
              <a:rPr lang="en-GB" sz="2800" b="1" dirty="0"/>
              <a:t>Inpatient fracture a valuable audit focus for inpatient falls prevention</a:t>
            </a:r>
          </a:p>
          <a:p>
            <a:r>
              <a:rPr lang="en-GB" sz="2800" b="1" dirty="0"/>
              <a:t>NAIF (linked to NHFD) operationally promising – high levels of participation and completion</a:t>
            </a:r>
          </a:p>
          <a:p>
            <a:r>
              <a:rPr lang="en-GB" sz="2800" b="1" dirty="0"/>
              <a:t>NAIF a driver for improvement in organisational, operational and clinical practice standards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00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If you have been, thank you for listening!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(1) CONCEPT: FALLS IN LATER LIFE – THE THREAT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/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GB" b="1" dirty="0"/>
              <a:t>30% &gt;65: 50%&gt;80  fall at least once yearly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GB" b="1" dirty="0"/>
              <a:t>Injury, disability, dependency, mortality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GB" b="1" dirty="0"/>
              <a:t>NHS annual cost &gt;£2.3bn</a:t>
            </a:r>
          </a:p>
        </p:txBody>
      </p:sp>
    </p:spTree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(1) CONCEPT: FALLS IN LATER LIFE: THE SIGNAL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C00000"/>
              </a:buClr>
              <a:buNone/>
            </a:pPr>
            <a:r>
              <a:rPr lang="en-GB" b="1" dirty="0">
                <a:solidFill>
                  <a:schemeClr val="tx1"/>
                </a:solidFill>
              </a:rPr>
              <a:t>Commonly detectable (Intrinsic / Extrinsic):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Ageing processes </a:t>
            </a:r>
            <a:r>
              <a:rPr lang="en-GB" sz="2400" b="1" dirty="0">
                <a:solidFill>
                  <a:schemeClr val="tx1"/>
                </a:solidFill>
              </a:rPr>
              <a:t>(diminished physiological reserve)</a:t>
            </a:r>
            <a:endParaRPr lang="en-GB" b="1" dirty="0">
              <a:solidFill>
                <a:schemeClr val="tx1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Suboptimal physical fitness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Stable specific impairment </a:t>
            </a:r>
            <a:r>
              <a:rPr lang="en-GB" sz="2400" b="1" dirty="0">
                <a:solidFill>
                  <a:schemeClr val="tx1"/>
                </a:solidFill>
              </a:rPr>
              <a:t>(e.g. sensory, motor, visual, CNS)</a:t>
            </a:r>
            <a:endParaRPr lang="en-GB" b="1" dirty="0">
              <a:solidFill>
                <a:schemeClr val="tx1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Unstable systemic illness </a:t>
            </a:r>
            <a:r>
              <a:rPr lang="en-GB" sz="2400" b="1" dirty="0">
                <a:solidFill>
                  <a:schemeClr val="tx1"/>
                </a:solidFill>
              </a:rPr>
              <a:t>(diagnosed or undiagnosed)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Environmental risk factors</a:t>
            </a:r>
          </a:p>
          <a:p>
            <a:pPr marL="514350" indent="-514350">
              <a:buClr>
                <a:srgbClr val="C00000"/>
              </a:buClr>
              <a:buNone/>
            </a:pPr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Scans\data\Sway 01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4800"/>
            <a:ext cx="4038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4328362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(2) EVIDENCE - POSITIVE: FALLS IN LATER LIFE – PREVENTABLE  </a:t>
            </a:r>
            <a:r>
              <a:rPr lang="en-GB" sz="1800" b="1" i="1" dirty="0">
                <a:solidFill>
                  <a:srgbClr val="0070C0"/>
                </a:solidFill>
              </a:rPr>
              <a:t>(Close  et al, Lancet 1999)</a:t>
            </a:r>
            <a:endParaRPr lang="en-GB" sz="20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1024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812800" y="1810544"/>
          <a:ext cx="76708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31224" cy="11430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sz="2700" b="1" dirty="0">
                <a:solidFill>
                  <a:srgbClr val="0070C0"/>
                </a:solidFill>
              </a:rPr>
              <a:t>(2) EVIDENCE - POSITIVE :- EXAMPLES OF ATTRIBUTABLE HEALTH PROBLEMS IDENTIFIED </a:t>
            </a:r>
            <a:r>
              <a:rPr lang="en-US" sz="4000" b="1" dirty="0">
                <a:solidFill>
                  <a:srgbClr val="0070C0"/>
                </a:solidFill>
              </a:rPr>
              <a:t>- </a:t>
            </a:r>
            <a:r>
              <a:rPr lang="en-US" sz="2700" b="1" dirty="0">
                <a:solidFill>
                  <a:srgbClr val="0070C0"/>
                </a:solidFill>
              </a:rPr>
              <a:t>(80% +)  </a:t>
            </a:r>
            <a:r>
              <a:rPr lang="en-GB" sz="1300" b="1" i="1" dirty="0">
                <a:solidFill>
                  <a:srgbClr val="0070C0"/>
                </a:solidFill>
              </a:rPr>
              <a:t>(Close  et al, Lancet 1999)</a:t>
            </a:r>
            <a:endParaRPr lang="en-US" sz="1800" b="1" i="1" dirty="0">
              <a:solidFill>
                <a:srgbClr val="0070C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>
            <a:noAutofit/>
          </a:bodyPr>
          <a:lstStyle/>
          <a:p>
            <a:r>
              <a:rPr lang="en-US" sz="2600" b="1" dirty="0"/>
              <a:t>Cardiovascular/circulatory – (e.g. postural hypotension , arrhythmias, carotid sinus syndrome, pacemaker failure)  (17%)</a:t>
            </a:r>
          </a:p>
          <a:p>
            <a:r>
              <a:rPr lang="en-US" sz="2600" b="1" dirty="0"/>
              <a:t>Visual impairment (59%), poor stereoscopic vision (62%), cataract (35%)</a:t>
            </a:r>
          </a:p>
          <a:p>
            <a:r>
              <a:rPr lang="en-US" sz="2600" b="1" dirty="0"/>
              <a:t>Decreased lower limb power (28%)</a:t>
            </a:r>
          </a:p>
          <a:p>
            <a:r>
              <a:rPr lang="en-US" sz="2600" b="1" dirty="0"/>
              <a:t>Peripheral neuropathy (20%)</a:t>
            </a:r>
          </a:p>
          <a:p>
            <a:r>
              <a:rPr lang="en-US" sz="2600" b="1" dirty="0"/>
              <a:t>Measured strength/balance impairment (72%)</a:t>
            </a:r>
          </a:p>
          <a:p>
            <a:r>
              <a:rPr lang="en-US" sz="2600" b="1" dirty="0"/>
              <a:t>Measured cognitive impairment (34%), depression (18%)</a:t>
            </a:r>
          </a:p>
          <a:p>
            <a:r>
              <a:rPr lang="en-US" sz="2600" b="1" dirty="0"/>
              <a:t>Undiagnosed malignancy (2%)</a:t>
            </a:r>
          </a:p>
        </p:txBody>
      </p:sp>
    </p:spTree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(2) EVIDENCE - POSITIVE: </a:t>
            </a:r>
            <a:br>
              <a:rPr lang="en-GB" sz="3200" b="1" dirty="0">
                <a:solidFill>
                  <a:srgbClr val="0070C0"/>
                </a:solidFill>
              </a:rPr>
            </a:br>
            <a:r>
              <a:rPr lang="en-GB" sz="3200" b="1" dirty="0">
                <a:solidFill>
                  <a:srgbClr val="0070C0"/>
                </a:solidFill>
              </a:rPr>
              <a:t>FALLS IN LATER LIFE – PREVENTABLE </a:t>
            </a:r>
            <a:r>
              <a:rPr lang="en-GB" sz="1600" b="1" i="1" dirty="0">
                <a:solidFill>
                  <a:srgbClr val="0070C0"/>
                </a:solidFill>
              </a:rPr>
              <a:t>(LOGAN et al, BMJ 2010)</a:t>
            </a:r>
            <a:endParaRPr lang="en-GB" sz="2800" b="1" i="1" dirty="0">
              <a:solidFill>
                <a:srgbClr val="0070C0"/>
              </a:solidFill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96044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367240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5373216"/>
            <a:ext cx="2960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(7.68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vs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3.46 control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vs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intervention)</a:t>
            </a:r>
          </a:p>
        </p:txBody>
      </p:sp>
    </p:spTree>
    <p:extLst>
      <p:ext uri="{BB962C8B-B14F-4D97-AF65-F5344CB8AC3E}">
        <p14:creationId xmlns:p14="http://schemas.microsoft.com/office/powerpoint/2010/main" val="2497303873"/>
      </p:ext>
    </p:extLst>
  </p:cSld>
  <p:clrMapOvr>
    <a:masterClrMapping/>
  </p:clrMapOvr>
  <p:transition>
    <p:pull dir="r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39967</TotalTime>
  <Words>1535</Words>
  <Application>Microsoft Office PowerPoint</Application>
  <PresentationFormat>On-screen Show (4:3)</PresentationFormat>
  <Paragraphs>177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Franklin Gothic Book</vt:lpstr>
      <vt:lpstr>Franklin Gothic Medium</vt:lpstr>
      <vt:lpstr>FS Albert</vt:lpstr>
      <vt:lpstr>Times New Roman</vt:lpstr>
      <vt:lpstr>Wingdings 2</vt:lpstr>
      <vt:lpstr>Trek</vt:lpstr>
      <vt:lpstr>DRIVING IMPROVEMENT THROUGH NATIONAL GUIDANCE, NATIONAL &amp; LOCAL AUDIT</vt:lpstr>
      <vt:lpstr>PowerPoint Presentation</vt:lpstr>
      <vt:lpstr>KEYS TO AN EFFECTIVE FALLS SERVICE</vt:lpstr>
      <vt:lpstr>(1) CONCEPT: FALLS IN LATER LIFE – THE THREAT</vt:lpstr>
      <vt:lpstr>(1) CONCEPT: FALLS IN LATER LIFE: THE SIGNAL</vt:lpstr>
      <vt:lpstr>PowerPoint Presentation</vt:lpstr>
      <vt:lpstr>(2) EVIDENCE - POSITIVE: FALLS IN LATER LIFE – PREVENTABLE  (Close  et al, Lancet 1999)</vt:lpstr>
      <vt:lpstr>(2) EVIDENCE - POSITIVE :- EXAMPLES OF ATTRIBUTABLE HEALTH PROBLEMS IDENTIFIED - (80% +)  (Close  et al, Lancet 1999)</vt:lpstr>
      <vt:lpstr>(2) EVIDENCE - POSITIVE:  FALLS IN LATER LIFE – PREVENTABLE (LOGAN et al, BMJ 2010)</vt:lpstr>
      <vt:lpstr>(2) EVIDENCE: FALLS IN INPATIENTS</vt:lpstr>
      <vt:lpstr>(2) EVIDENCE - POSITIVE: Effect of targeted risk factor reduction programme on inpatient falls (per thousand occupied bed days) (Healey et al, 2004)</vt:lpstr>
      <vt:lpstr>(2) EVIDENCE:“NEGATIVE” , UNCERTAIN OR ATTENUATED INTERVENTION FINDINGS</vt:lpstr>
      <vt:lpstr>(2) The “6-pack” (risk prediction tool based) study [Barker et al; bmj (2016) 352;h6781]</vt:lpstr>
      <vt:lpstr>(2) Evidence – based national guidance - NICE guideline on falls (CG161)</vt:lpstr>
      <vt:lpstr>(2) EVIDENCE - Exercise in older people living in the community (Cochrane Review 2019) (Sherrington et al)</vt:lpstr>
      <vt:lpstr>(3) IMPLEMENTATION: CG 161 GENERIC FALLS ASSESSMENT AND INTERVENTION ACTIVITY (UK evidence &amp; focus)</vt:lpstr>
      <vt:lpstr>(3) IMPLEMENTATION - COORDINATING ACROSS BOUNDARIES: GENERIC FALLS SERVICE NETWORK – AN OPPORTUNITY TO LEAD</vt:lpstr>
      <vt:lpstr>(4) NATIONAL AUDIT - QS 86 2017 UPDATE STATEMENTS</vt:lpstr>
      <vt:lpstr>(4) AUDIT - INPATIENT IMPLEMENTATION &amp; OUTCOME MEASUREMENT “Fallsafe” QI evaluation     [Healey et al 2014]</vt:lpstr>
      <vt:lpstr>(4) AUDIT - “Fallsafe” care bundle key elements [RCP 2015]</vt:lpstr>
      <vt:lpstr>(4) NATIONAL AUDIT – SNAPSHOT DATA  -INPATIENT FALLS 2017 (v 2015) (RCP 2019)</vt:lpstr>
      <vt:lpstr>(4) AUDIT - IMPROVING IMPLEMENTATION  (RCP NAIF 2017)</vt:lpstr>
      <vt:lpstr>4: ON-SITE AUDIT/QI:   Inpatient falls per 1,000 bed days AT Northumbria Healthcare  NHS Foundation Trust 2013–2020. (Richardson et al., 2020) </vt:lpstr>
      <vt:lpstr>(4) Continuous Audit: HIP FRACTURE 30-day mortality, 2011-2018 (NHFD 2019)</vt:lpstr>
      <vt:lpstr>(4) NATIONAL AUDIT OF INPATIENT FALLS (naif) 2018-21 (RCP 2020)</vt:lpstr>
      <vt:lpstr>(4) Nhfd Data 2018 (naif audit) (RCP 2020)</vt:lpstr>
      <vt:lpstr>(4) NHFD KPI’s [NHFD 2018]</vt:lpstr>
      <vt:lpstr>(4) Naif FACILITIES AUDIT Participation 2019  (RCP 2020)</vt:lpstr>
      <vt:lpstr>(4) PROCEDURE USE NEEDING FURTHER EVIDENCE (naif Facilities audit 2019) (RCP 2020)</vt:lpstr>
      <vt:lpstr>(4) VARIANCE FROM falls prevention GUIDANCE RECOMMENDATIONS (naif Facilities audit 2019) (RCP 2020)</vt:lpstr>
      <vt:lpstr>(4) Implementation management  (naif Facilities audit 2019) (RCP 2020)</vt:lpstr>
      <vt:lpstr>(4) NICE QS 86 ADHERENCE (naif audit) (RCP 2020)</vt:lpstr>
      <vt:lpstr>NICE CG 161: COST-EFFECTIVENESS OF INPATIENT FALLS PREVENTION</vt:lpstr>
      <vt:lpstr>(4) AUDIT - [CLINICAL AND OPERATIONAL]   (DAVISON et al, 2005)</vt:lpstr>
      <vt:lpstr>Progress? – challenge &amp; opportunity</vt:lpstr>
      <vt:lpstr>If you have been, 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Cameron</dc:creator>
  <cp:lastModifiedBy>Cameron Swift</cp:lastModifiedBy>
  <cp:revision>385</cp:revision>
  <cp:lastPrinted>2020-11-25T18:25:18Z</cp:lastPrinted>
  <dcterms:created xsi:type="dcterms:W3CDTF">2011-01-05T16:05:09Z</dcterms:created>
  <dcterms:modified xsi:type="dcterms:W3CDTF">2020-11-26T14:47:29Z</dcterms:modified>
</cp:coreProperties>
</file>